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5" r:id="rId3"/>
    <p:sldId id="258" r:id="rId4"/>
    <p:sldId id="264" r:id="rId5"/>
    <p:sldId id="259" r:id="rId6"/>
    <p:sldId id="265" r:id="rId7"/>
    <p:sldId id="260" r:id="rId8"/>
    <p:sldId id="281" r:id="rId9"/>
    <p:sldId id="266" r:id="rId10"/>
    <p:sldId id="267" r:id="rId11"/>
    <p:sldId id="283" r:id="rId12"/>
    <p:sldId id="262" r:id="rId13"/>
    <p:sldId id="269" r:id="rId14"/>
    <p:sldId id="268" r:id="rId15"/>
    <p:sldId id="274" r:id="rId16"/>
    <p:sldId id="282" r:id="rId17"/>
    <p:sldId id="263" r:id="rId18"/>
    <p:sldId id="270" r:id="rId19"/>
    <p:sldId id="271" r:id="rId20"/>
    <p:sldId id="273" r:id="rId21"/>
    <p:sldId id="275" r:id="rId22"/>
    <p:sldId id="276" r:id="rId23"/>
    <p:sldId id="277" r:id="rId24"/>
    <p:sldId id="284" r:id="rId25"/>
    <p:sldId id="279" r:id="rId26"/>
    <p:sldId id="272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FD6AA-B3EE-462B-B015-7994F64E517C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998C6-6474-479C-B213-9586E45208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21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23A2B-3A7C-4F06-8B68-513F80AFACE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28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99448-C051-212C-5620-D202ECE87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235E8B-C671-C77E-BE68-2A3073ED7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E2F1B5-0A80-B563-7800-2DAA2E1B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5EE1DB-8FEB-95F8-DC17-D46F392C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A05907-D451-969B-E7AF-43F09C99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10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602B2-8658-ACD4-F713-F86EBA8A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83DE8EC-5027-0CC5-5895-AA5DB9335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13C010-3D77-F391-50A9-40B090B7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BD5938A-FD1A-C55B-BB9B-D7C5EFEF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155A7F-714D-B101-221D-EB2C6487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440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03E644-3645-D057-DD54-1CA4033BD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21A23D4-E488-10A1-1793-C0EAB384C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17D4FA-3602-E35E-4FAA-5E492983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A918288-CD35-0CBD-4793-538A146B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23987-C931-53D1-7C44-D6510FD1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000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D9E98-B634-3156-52D1-86647FD1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824D60-3FA0-B8AA-FAC2-14FDACA86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5B8210-1DC3-EF7A-DA0F-DF92AE75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1A52B56-1348-2551-ACB2-BFF2422D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A0ADD1-12F1-ADEB-E7BE-264ACC6A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16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1BD79-6B75-D3AD-D211-E3C18350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788EF1-52B0-703F-3B36-96EA74B4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96A339-1F8F-6AF3-2207-C8100638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413EDB-8FF4-D632-2E92-E0E7026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9A39AA-FFA2-5F65-587C-FAD70F4A0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038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432A2-8B5D-5651-A9E7-359BEBE5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AD42BC-FC67-124C-5F89-E409F07B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8895794-E0F9-47A4-A6A3-87B9534E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DC812ED-7B81-E106-2997-D6394C73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1C00700-996F-0749-569D-A6DB018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D99E65C-5C12-C714-7DF0-B5E3A05B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11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8A6A1-4F9D-048D-1CAE-B86C64FF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99227A-7FFE-0AF3-4CE4-B3AAE64B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112A54-AF2F-A659-2A67-13C9A184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A0DE97C-821A-0E62-5E2A-E316C0714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ED75862-E9F9-D8F8-D420-74B275709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0BCBA8B-D6F9-7BA2-FA4F-2BD8F921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6E0C858-23E5-A6A5-D2AC-65088987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251F10C-C860-A502-9038-A1AA24D3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024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B0B90-823D-A255-6EDE-032042CC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1836F94-4093-FB8B-D87E-F147AB60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E6E8C3D-041A-5A70-EAC6-69C54D73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F9D6E9B-BE40-D2A4-BD7C-3725E4D1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285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581DFB0-2832-BE93-0B31-425FD320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AB9F193-21A9-0DD9-F014-EC0B89C5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80D9E3-3735-0DA0-7E79-B1AFD617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7949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37125-15F1-4132-199E-80DB9B5A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994FAD-F8F4-87EF-F8D4-B97F7CF4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F2E0D8-702E-F1CC-5B2F-5B9ECCDC6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2A05968-983E-BDC3-5AEF-CBBB7852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441AC0-BF7E-658F-6ABB-79CDF25A6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A5C9E5-AEBF-F105-3568-8776756C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739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8884B-2A2D-74D6-EA85-3F2418BE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38F850A-5E78-756F-30E8-9972A62E6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92FFB6-ED23-0B3F-ED5D-FE98DBE51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0B986AC-08E0-B57F-E7C4-A8EE4F1E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A643AC-D8D7-8240-40EE-0BEF3780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92A828D-D71F-D53A-B608-F71E4E80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0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A06FD3D-DB6B-4F40-C7C8-1AB99361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7DFFD1-5D43-0E46-DAAE-265379C6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D1587FA-7CEB-6CE7-873C-E03870460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62D0F-7537-4703-96B9-B42724A38A0F}" type="datetimeFigureOut">
              <a:rPr lang="nl-BE" smtClean="0"/>
              <a:t>20/11/2025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185B93-67AE-8F15-E187-D666D2D8F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72B2D17-A9DC-4EA0-F8E1-14BD945BD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91CA0F-0D90-4D83-B687-40AFF8FACE3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099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6EDDA-160F-ACC8-BAA8-BE329F21F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Analyse I, </a:t>
            </a:r>
            <a:r>
              <a:rPr lang="en-GB" dirty="0" err="1"/>
              <a:t>Oefenzitting</a:t>
            </a:r>
            <a:r>
              <a:rPr lang="en-GB" dirty="0"/>
              <a:t> 5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AC92F39-0B86-45D7-CF47-7DB5F5D0C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Jasper.Visterin@kuleuven.be</a:t>
            </a:r>
          </a:p>
        </p:txBody>
      </p:sp>
    </p:spTree>
    <p:extLst>
      <p:ext uri="{BB962C8B-B14F-4D97-AF65-F5344CB8AC3E}">
        <p14:creationId xmlns:p14="http://schemas.microsoft.com/office/powerpoint/2010/main" val="214691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ED563AF-B250-C151-650D-D197162AA8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/>
                  <a:t>Raakvlak aan een bol in punt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AED563AF-B250-C151-650D-D197162AA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8CBF159-FE3F-795C-C7D8-921870339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nl-BE" dirty="0"/>
              </a:p>
              <a:p>
                <a:endParaRPr lang="nl-B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58CBF159-FE3F-795C-C7D8-921870339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2025-10-31 14-46-34">
            <a:hlinkClick r:id="" action="ppaction://media"/>
            <a:extLst>
              <a:ext uri="{FF2B5EF4-FFF2-40B4-BE49-F238E27FC236}">
                <a16:creationId xmlns:a16="http://schemas.microsoft.com/office/drawing/2014/main" id="{E4CC62AA-C74B-7749-DD0C-D9990E436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D6D48-C05F-2016-1934-F4DEB128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Belangrijke opmerking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34AE004D-7A3A-18F1-1546-30BF55ED16A3}"/>
                  </a:ext>
                </a:extLst>
              </p:cNvPr>
              <p:cNvSpPr txBox="1"/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2800" dirty="0"/>
                  <a:t>De normaalvector van een oppervlak </a:t>
                </a:r>
                <a14:m>
                  <m:oMath xmlns:m="http://schemas.openxmlformats.org/officeDocument/2006/math"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sz="2800" dirty="0"/>
                  <a:t> in het punt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nl-B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sz="2800" dirty="0"/>
                  <a:t> is gelijk aan:</a:t>
                </a:r>
              </a:p>
              <a:p>
                <a:endParaRPr lang="nl-B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nl-B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34AE004D-7A3A-18F1-1546-30BF55ED1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blipFill>
                <a:blip r:embed="rId2"/>
                <a:stretch>
                  <a:fillRect l="-2430" t="-2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ctor analysis - Help with the definition of the Gradient in  Multi-variable Calculus - Mathematics Stack Exchange">
            <a:extLst>
              <a:ext uri="{FF2B5EF4-FFF2-40B4-BE49-F238E27FC236}">
                <a16:creationId xmlns:a16="http://schemas.microsoft.com/office/drawing/2014/main" id="{BB9FE33E-F575-6B02-D50D-16CC38017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3" t="11644" r="11027"/>
          <a:stretch>
            <a:fillRect/>
          </a:stretch>
        </p:blipFill>
        <p:spPr bwMode="auto">
          <a:xfrm>
            <a:off x="330200" y="1416955"/>
            <a:ext cx="5247640" cy="422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8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5D342-60C4-5A92-9302-00CAFCAD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Kettingregel: Voorbereidende Oefening 6.17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9DCDDB5-7ED6-EE38-FA6C-CECDA083D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nl-BE" b="0" dirty="0"/>
              </a:p>
              <a:p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func>
                          <m:func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func>
                          <m:func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Bepaal verandering van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BE" dirty="0"/>
                  <a:t> terwijl je het pad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nl-BE" dirty="0"/>
                  <a:t> neemt</a:t>
                </a:r>
              </a:p>
              <a:p>
                <a:r>
                  <a:rPr lang="nl-BE" dirty="0"/>
                  <a:t>Wat is verandering van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BE" dirty="0"/>
                  <a:t> voor een punt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Goed de afhankelijkheden blijven in het oog houden!</a:t>
                </a:r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9DCDDB5-7ED6-EE38-FA6C-CECDA083D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015D9C06-CEC0-C42D-F439-B30BA95197F6}"/>
                  </a:ext>
                </a:extLst>
              </p:cNvPr>
              <p:cNvSpPr txBox="1"/>
              <p:nvPr/>
            </p:nvSpPr>
            <p:spPr>
              <a:xfrm>
                <a:off x="10200968" y="2606795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015D9C06-CEC0-C42D-F439-B30BA9519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968" y="2606795"/>
                <a:ext cx="309716" cy="276999"/>
              </a:xfrm>
              <a:prstGeom prst="rect">
                <a:avLst/>
              </a:prstGeom>
              <a:blipFill>
                <a:blip r:embed="rId3"/>
                <a:stretch>
                  <a:fillRect l="-5882" t="-4444" r="-5882" b="-3555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EF4840DB-FDB8-D9A7-082F-BAB710113655}"/>
                  </a:ext>
                </a:extLst>
              </p:cNvPr>
              <p:cNvSpPr txBox="1"/>
              <p:nvPr/>
            </p:nvSpPr>
            <p:spPr>
              <a:xfrm>
                <a:off x="9792929" y="3290500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EF4840DB-FDB8-D9A7-082F-BAB71011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29" y="3290500"/>
                <a:ext cx="3097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68333C51-4B3F-24A6-A117-2E8D3CA294A1}"/>
                  </a:ext>
                </a:extLst>
              </p:cNvPr>
              <p:cNvSpPr txBox="1"/>
              <p:nvPr/>
            </p:nvSpPr>
            <p:spPr>
              <a:xfrm>
                <a:off x="10588112" y="3290499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68333C51-4B3F-24A6-A117-2E8D3CA29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112" y="3290499"/>
                <a:ext cx="309716" cy="276999"/>
              </a:xfrm>
              <a:prstGeom prst="rect">
                <a:avLst/>
              </a:prstGeom>
              <a:blipFill>
                <a:blip r:embed="rId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2646036-DA02-8AC2-A37E-FB39E2B76C96}"/>
                  </a:ext>
                </a:extLst>
              </p:cNvPr>
              <p:cNvSpPr txBox="1"/>
              <p:nvPr/>
            </p:nvSpPr>
            <p:spPr>
              <a:xfrm>
                <a:off x="9792929" y="3862794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2646036-DA02-8AC2-A37E-FB39E2B7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29" y="3862794"/>
                <a:ext cx="309716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31C1C12F-1CA1-6672-4145-2CBDDC311E2E}"/>
                  </a:ext>
                </a:extLst>
              </p:cNvPr>
              <p:cNvSpPr txBox="1"/>
              <p:nvPr/>
            </p:nvSpPr>
            <p:spPr>
              <a:xfrm>
                <a:off x="10588112" y="3862794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31C1C12F-1CA1-6672-4145-2CBDDC311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112" y="3862794"/>
                <a:ext cx="309716" cy="276999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649752A-FD22-52BD-A446-7F114CF5A96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9947787" y="2883794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39E5EA3-1032-3DD5-9E75-B47A603ED05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0355826" y="2883794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71A7432-E523-2D6D-471F-A174257FB5A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9947787" y="3567499"/>
            <a:ext cx="0" cy="295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36E7991E-E7F7-EEBB-D995-09A0F6CEBB1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0742970" y="3567498"/>
            <a:ext cx="0" cy="295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7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75B99-0593-EF81-2DE4-8892386A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VERGEET DE KETTINGREGEL NIET!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A8A400-087E-CA75-DC1D-C96F44D9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23" y="1543455"/>
            <a:ext cx="4466986" cy="49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6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0D450-69DA-EC3A-DD5B-C213615D6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-102102"/>
            <a:ext cx="10515600" cy="1325563"/>
          </a:xfrm>
        </p:spPr>
        <p:txBody>
          <a:bodyPr/>
          <a:lstStyle/>
          <a:p>
            <a:r>
              <a:rPr lang="nl-BE" dirty="0"/>
              <a:t>Oefening 6.17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5281346-AFD7-C9D4-E3F7-A511D0ACE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83920"/>
                <a:ext cx="11805920" cy="58623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nl-BE" dirty="0"/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𝒅𝒛</m:t>
                          </m:r>
                        </m:num>
                        <m:den>
                          <m:r>
                            <a:rPr lang="nl-BE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d>
                        <m:dPr>
                          <m:ctrlPr>
                            <a:rPr lang="nl-BE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nl-BE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In geval dat de relatie van de parameter tot de functie moeilijker is: </a:t>
                </a:r>
              </a:p>
              <a:p>
                <a:r>
                  <a:rPr lang="nl-BE" b="1" dirty="0"/>
                  <a:t>Maak een schema</a:t>
                </a:r>
              </a:p>
              <a:p>
                <a:r>
                  <a:rPr lang="nl-BE" dirty="0"/>
                  <a:t>Wat is het verband tussen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𝒅𝒛</m:t>
                        </m:r>
                      </m:num>
                      <m:den>
                        <m:r>
                          <a:rPr lang="nl-BE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d>
                      <m:dPr>
                        <m:ctrlPr>
                          <a:rPr lang="nl-BE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nl-BE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  <m:r>
                      <a:rPr lang="nl-BE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nl-B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nl-BE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nl-BE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nl-BE" dirty="0"/>
                  <a:t> ?</a:t>
                </a:r>
              </a:p>
              <a:p>
                <a:r>
                  <a:rPr lang="nl-BE" dirty="0"/>
                  <a:t>Dit is anders dan gewoon de richtingsafgeleide in een punt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nl-BE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nl-B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nl-BE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nl-BE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nl-BE" dirty="0"/>
                  <a:t>! </a:t>
                </a:r>
              </a:p>
              <a:p>
                <a:r>
                  <a:rPr lang="nl-BE" b="1" dirty="0">
                    <a:solidFill>
                      <a:srgbClr val="00B050"/>
                    </a:solidFill>
                  </a:rPr>
                  <a:t>Snelheid van veranderen </a:t>
                </a:r>
                <a14:m>
                  <m:oMath xmlns:m="http://schemas.openxmlformats.org/officeDocument/2006/math"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nl-BE" b="1" dirty="0">
                    <a:solidFill>
                      <a:srgbClr val="00B050"/>
                    </a:solidFill>
                  </a:rPr>
                  <a:t> voor een gegeven pad </a:t>
                </a:r>
                <a14:m>
                  <m:oMath xmlns:m="http://schemas.openxmlformats.org/officeDocument/2006/math">
                    <m:r>
                      <a:rPr lang="nl-BE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d>
                      <m:dPr>
                        <m:ctrlPr>
                          <a:rPr lang="nl-BE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nl-BE" b="1" dirty="0">
                    <a:solidFill>
                      <a:srgbClr val="00B050"/>
                    </a:solidFill>
                  </a:rPr>
                  <a:t> </a:t>
                </a:r>
                <a:r>
                  <a:rPr lang="nl-BE" dirty="0"/>
                  <a:t>versus </a:t>
                </a:r>
                <a:r>
                  <a:rPr lang="nl-BE" b="1" dirty="0">
                    <a:solidFill>
                      <a:srgbClr val="FF0000"/>
                    </a:solidFill>
                  </a:rPr>
                  <a:t>snelheid verandering </a:t>
                </a:r>
                <a14:m>
                  <m:oMath xmlns:m="http://schemas.openxmlformats.org/officeDocument/2006/math">
                    <m:r>
                      <a:rPr lang="nl-B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nl-BE" b="1" dirty="0">
                    <a:solidFill>
                      <a:srgbClr val="FF0000"/>
                    </a:solidFill>
                  </a:rPr>
                  <a:t> vertrekkende van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nl-BE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nl-BE" b="1" dirty="0">
                    <a:solidFill>
                      <a:srgbClr val="FF0000"/>
                    </a:solidFill>
                  </a:rPr>
                  <a:t>  met eenheidssnelheid volgens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endParaRPr lang="nl-BE" b="1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5281346-AFD7-C9D4-E3F7-A511D0ACE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83920"/>
                <a:ext cx="11805920" cy="5862320"/>
              </a:xfrm>
              <a:blipFill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Afbeelding met Kleurrijkheid, schermopname&#10;&#10;Door AI gegenereerde inhoud is mogelijk onjuist.">
            <a:extLst>
              <a:ext uri="{FF2B5EF4-FFF2-40B4-BE49-F238E27FC236}">
                <a16:creationId xmlns:a16="http://schemas.microsoft.com/office/drawing/2014/main" id="{BF76D18A-02D4-A06F-9D8E-F7041902A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909" y="643466"/>
            <a:ext cx="7096902" cy="5571067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D574F0E2-A03F-3E0E-DCA0-EE285B34C273}"/>
              </a:ext>
            </a:extLst>
          </p:cNvPr>
          <p:cNvCxnSpPr/>
          <p:nvPr/>
        </p:nvCxnSpPr>
        <p:spPr>
          <a:xfrm>
            <a:off x="7071360" y="2461260"/>
            <a:ext cx="304800" cy="670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00BCABB-35EE-5C10-66C0-736623D8A89C}"/>
                  </a:ext>
                </a:extLst>
              </p:cNvPr>
              <p:cNvSpPr txBox="1"/>
              <p:nvPr/>
            </p:nvSpPr>
            <p:spPr>
              <a:xfrm>
                <a:off x="6909052" y="2026712"/>
                <a:ext cx="177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400BCABB-35EE-5C10-66C0-736623D8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052" y="2026712"/>
                <a:ext cx="177548" cy="276999"/>
              </a:xfrm>
              <a:prstGeom prst="rect">
                <a:avLst/>
              </a:prstGeom>
              <a:blipFill>
                <a:blip r:embed="rId3"/>
                <a:stretch>
                  <a:fillRect l="-33333" t="-45652" r="-106667" b="-2391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66CC2735-83E2-C88B-0DB2-5FD965E751C4}"/>
                  </a:ext>
                </a:extLst>
              </p:cNvPr>
              <p:cNvSpPr txBox="1"/>
              <p:nvPr/>
            </p:nvSpPr>
            <p:spPr>
              <a:xfrm>
                <a:off x="7305664" y="2637233"/>
                <a:ext cx="565796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nl-BE" dirty="0"/>
                  <a:t>)</a:t>
                </a:r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66CC2735-83E2-C88B-0DB2-5FD965E75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64" y="2637233"/>
                <a:ext cx="565796" cy="318613"/>
              </a:xfrm>
              <a:prstGeom prst="rect">
                <a:avLst/>
              </a:prstGeom>
              <a:blipFill>
                <a:blip r:embed="rId4"/>
                <a:stretch>
                  <a:fillRect l="-13978" t="-44231" r="-55914" b="-4615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33079C80-463F-3A0D-EC88-47830ABB47C4}"/>
              </a:ext>
            </a:extLst>
          </p:cNvPr>
          <p:cNvSpPr/>
          <p:nvPr/>
        </p:nvSpPr>
        <p:spPr>
          <a:xfrm>
            <a:off x="4785360" y="2446020"/>
            <a:ext cx="2270760" cy="757268"/>
          </a:xfrm>
          <a:custGeom>
            <a:avLst/>
            <a:gdLst>
              <a:gd name="connsiteX0" fmla="*/ 2270760 w 2270760"/>
              <a:gd name="connsiteY0" fmla="*/ 0 h 757268"/>
              <a:gd name="connsiteX1" fmla="*/ 1691640 w 2270760"/>
              <a:gd name="connsiteY1" fmla="*/ 670560 h 757268"/>
              <a:gd name="connsiteX2" fmla="*/ 0 w 2270760"/>
              <a:gd name="connsiteY2" fmla="*/ 754380 h 75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0760" h="757268">
                <a:moveTo>
                  <a:pt x="2270760" y="0"/>
                </a:moveTo>
                <a:cubicBezTo>
                  <a:pt x="2170430" y="272415"/>
                  <a:pt x="2070100" y="544830"/>
                  <a:pt x="1691640" y="670560"/>
                </a:cubicBezTo>
                <a:cubicBezTo>
                  <a:pt x="1313180" y="796290"/>
                  <a:pt x="269240" y="745490"/>
                  <a:pt x="0" y="7543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41305E-5B25-9689-41E7-17BEE73784AE}"/>
              </a:ext>
            </a:extLst>
          </p:cNvPr>
          <p:cNvSpPr/>
          <p:nvPr/>
        </p:nvSpPr>
        <p:spPr>
          <a:xfrm>
            <a:off x="7048500" y="899160"/>
            <a:ext cx="815366" cy="1539240"/>
          </a:xfrm>
          <a:custGeom>
            <a:avLst/>
            <a:gdLst>
              <a:gd name="connsiteX0" fmla="*/ 0 w 815366"/>
              <a:gd name="connsiteY0" fmla="*/ 1524000 h 1524000"/>
              <a:gd name="connsiteX1" fmla="*/ 274320 w 815366"/>
              <a:gd name="connsiteY1" fmla="*/ 937260 h 1524000"/>
              <a:gd name="connsiteX2" fmla="*/ 815340 w 815366"/>
              <a:gd name="connsiteY2" fmla="*/ 510540 h 1524000"/>
              <a:gd name="connsiteX3" fmla="*/ 251460 w 815366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366" h="1524000">
                <a:moveTo>
                  <a:pt x="0" y="1524000"/>
                </a:moveTo>
                <a:cubicBezTo>
                  <a:pt x="69215" y="1315085"/>
                  <a:pt x="138430" y="1106170"/>
                  <a:pt x="274320" y="937260"/>
                </a:cubicBezTo>
                <a:cubicBezTo>
                  <a:pt x="410210" y="768350"/>
                  <a:pt x="819150" y="666750"/>
                  <a:pt x="815340" y="510540"/>
                </a:cubicBezTo>
                <a:cubicBezTo>
                  <a:pt x="811530" y="354330"/>
                  <a:pt x="260350" y="49530"/>
                  <a:pt x="25146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79500ED-1D0B-C5DB-FCA7-8B2188EECFF1}"/>
              </a:ext>
            </a:extLst>
          </p:cNvPr>
          <p:cNvCxnSpPr>
            <a:cxnSpLocks/>
          </p:cNvCxnSpPr>
          <p:nvPr/>
        </p:nvCxnSpPr>
        <p:spPr>
          <a:xfrm flipH="1">
            <a:off x="6743700" y="2446020"/>
            <a:ext cx="312229" cy="1097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81DF43C2-AA17-0120-7E43-95039688AD40}"/>
                  </a:ext>
                </a:extLst>
              </p:cNvPr>
              <p:cNvSpPr txBox="1"/>
              <p:nvPr/>
            </p:nvSpPr>
            <p:spPr>
              <a:xfrm>
                <a:off x="6557138" y="3587681"/>
                <a:ext cx="498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nl-BE" dirty="0"/>
                  <a:t>)</a:t>
                </a:r>
              </a:p>
            </p:txBody>
          </p:sp>
        </mc:Choice>
        <mc:Fallback xmlns="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81DF43C2-AA17-0120-7E43-95039688A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138" y="3587681"/>
                <a:ext cx="498791" cy="276999"/>
              </a:xfrm>
              <a:prstGeom prst="rect">
                <a:avLst/>
              </a:prstGeom>
              <a:blipFill>
                <a:blip r:embed="rId5"/>
                <a:stretch>
                  <a:fillRect l="-18519" t="-48889" r="-64198" b="-53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C542D244-E4DD-8259-7C8C-B8274002C44A}"/>
              </a:ext>
            </a:extLst>
          </p:cNvPr>
          <p:cNvCxnSpPr>
            <a:cxnSpLocks/>
          </p:cNvCxnSpPr>
          <p:nvPr/>
        </p:nvCxnSpPr>
        <p:spPr>
          <a:xfrm flipH="1">
            <a:off x="6899814" y="2446020"/>
            <a:ext cx="163926" cy="5486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al 8">
            <a:extLst>
              <a:ext uri="{FF2B5EF4-FFF2-40B4-BE49-F238E27FC236}">
                <a16:creationId xmlns:a16="http://schemas.microsoft.com/office/drawing/2014/main" id="{FEFCA55D-EC90-FA30-6827-464403486341}"/>
              </a:ext>
            </a:extLst>
          </p:cNvPr>
          <p:cNvSpPr/>
          <p:nvPr/>
        </p:nvSpPr>
        <p:spPr>
          <a:xfrm>
            <a:off x="7033260" y="2423160"/>
            <a:ext cx="53340" cy="533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BE9840EB-6F24-6CAA-D19D-A9F5735069F1}"/>
                  </a:ext>
                </a:extLst>
              </p:cNvPr>
              <p:cNvSpPr txBox="1"/>
              <p:nvPr/>
            </p:nvSpPr>
            <p:spPr>
              <a:xfrm>
                <a:off x="6700171" y="2438400"/>
                <a:ext cx="192938" cy="318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nl-B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BE9840EB-6F24-6CAA-D19D-A9F573506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171" y="2438400"/>
                <a:ext cx="192938" cy="318036"/>
              </a:xfrm>
              <a:prstGeom prst="rect">
                <a:avLst/>
              </a:prstGeom>
              <a:blipFill>
                <a:blip r:embed="rId6"/>
                <a:stretch>
                  <a:fillRect l="-43750" t="-42308" r="-106250" b="-3076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30EC4920-8CA4-1168-84EB-6C1A7DA8EF45}"/>
                  </a:ext>
                </a:extLst>
              </p:cNvPr>
              <p:cNvSpPr txBox="1"/>
              <p:nvPr/>
            </p:nvSpPr>
            <p:spPr>
              <a:xfrm>
                <a:off x="6899814" y="1094393"/>
                <a:ext cx="388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nl-B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BE" dirty="0"/>
                  <a:t>)</a:t>
                </a:r>
              </a:p>
            </p:txBody>
          </p:sp>
        </mc:Choice>
        <mc:Fallback xmlns=""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30EC4920-8CA4-1168-84EB-6C1A7DA8E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14" y="1094393"/>
                <a:ext cx="388568" cy="276999"/>
              </a:xfrm>
              <a:prstGeom prst="rect">
                <a:avLst/>
              </a:prstGeom>
              <a:blipFill>
                <a:blip r:embed="rId7"/>
                <a:stretch>
                  <a:fillRect l="-23438" t="-48889" r="-34375" b="-53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BA522A39-DAB6-456D-565B-499B92DF0AAD}"/>
                  </a:ext>
                </a:extLst>
              </p:cNvPr>
              <p:cNvSpPr txBox="1"/>
              <p:nvPr/>
            </p:nvSpPr>
            <p:spPr>
              <a:xfrm>
                <a:off x="173507" y="1992813"/>
                <a:ext cx="3821841" cy="360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BE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BE" sz="2400" dirty="0"/>
              </a:p>
              <a:p>
                <a:endParaRPr lang="nl-B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𝒅𝒛</m:t>
                          </m:r>
                        </m:num>
                        <m:den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nl-BE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f>
                        <m:fPr>
                          <m:ctrlP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nl-BE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f>
                        <m:fPr>
                          <m:ctrlP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nl-BE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nl-BE" sz="2400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acc>
                        <m:accPr>
                          <m:chr m:val="⃗"/>
                          <m:ctrlP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nl-BE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acc>
                        </m:e>
                        <m:sup>
                          <m: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l-B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nl-BE" sz="2400" b="1" dirty="0">
                  <a:solidFill>
                    <a:srgbClr val="00B050"/>
                  </a:solidFill>
                </a:endParaRPr>
              </a:p>
              <a:p>
                <a:endParaRPr lang="nl-BE" sz="2400" dirty="0"/>
              </a:p>
              <a:p>
                <a:endParaRPr lang="nl-B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nl-BE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sub>
                      </m:sSub>
                      <m:r>
                        <a:rPr lang="nl-BE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nl-B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sz="240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nl-BE" sz="2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nl-BE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</m:oMath>
                  </m:oMathPara>
                </a14:m>
                <a:endParaRPr lang="nl-BE" sz="2400" b="1" dirty="0"/>
              </a:p>
              <a:p>
                <a:endParaRPr lang="nl-BE" sz="2400" dirty="0"/>
              </a:p>
            </p:txBody>
          </p:sp>
        </mc:Choice>
        <mc:Fallback xmlns="">
          <p:sp>
            <p:nvSpPr>
              <p:cNvPr id="29" name="Tekstvak 28">
                <a:extLst>
                  <a:ext uri="{FF2B5EF4-FFF2-40B4-BE49-F238E27FC236}">
                    <a16:creationId xmlns:a16="http://schemas.microsoft.com/office/drawing/2014/main" id="{BA522A39-DAB6-456D-565B-499B92DF0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07" y="1992813"/>
                <a:ext cx="3821841" cy="3600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3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4B85-4FFB-AC4F-3CD9-C5D4D4EA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6.5 </a:t>
            </a:r>
            <a:r>
              <a:rPr lang="nl-BE" dirty="0" err="1"/>
              <a:t>vs</a:t>
            </a:r>
            <a:r>
              <a:rPr lang="nl-BE" dirty="0"/>
              <a:t> Oefening 6.17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AD97840-1A17-D7C2-D2FB-0EEBDA415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917" y="1451334"/>
            <a:ext cx="10178836" cy="19776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25C4F69-DEFE-DA2B-BFDC-9A266A80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17" y="3497580"/>
            <a:ext cx="9550248" cy="182372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8A7E041-2496-CA2C-323C-27F98DA72B57}"/>
              </a:ext>
            </a:extLst>
          </p:cNvPr>
          <p:cNvSpPr txBox="1"/>
          <p:nvPr/>
        </p:nvSpPr>
        <p:spPr>
          <a:xfrm>
            <a:off x="838200" y="5425440"/>
            <a:ext cx="989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/>
              <a:t>Wat is het verschil tussen beide oefeningen?</a:t>
            </a:r>
          </a:p>
        </p:txBody>
      </p:sp>
    </p:spTree>
    <p:extLst>
      <p:ext uri="{BB962C8B-B14F-4D97-AF65-F5344CB8AC3E}">
        <p14:creationId xmlns:p14="http://schemas.microsoft.com/office/powerpoint/2010/main" val="109757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4E0D7D03-8E03-1F9E-B773-721F9D6E070D}"/>
              </a:ext>
            </a:extLst>
          </p:cNvPr>
          <p:cNvCxnSpPr>
            <a:cxnSpLocks/>
          </p:cNvCxnSpPr>
          <p:nvPr/>
        </p:nvCxnSpPr>
        <p:spPr>
          <a:xfrm>
            <a:off x="9174480" y="3333311"/>
            <a:ext cx="2891396" cy="587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2D108C2-F963-948C-E455-9722570F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84"/>
            <a:ext cx="10515600" cy="904107"/>
          </a:xfrm>
        </p:spPr>
        <p:txBody>
          <a:bodyPr/>
          <a:lstStyle/>
          <a:p>
            <a:r>
              <a:rPr lang="nl-BE" dirty="0"/>
              <a:t>Impliciet afleiden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91D951D-FBDF-892D-9316-6B858779A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842" y="1093088"/>
                <a:ext cx="10515601" cy="5617427"/>
              </a:xfrm>
            </p:spPr>
            <p:txBody>
              <a:bodyPr>
                <a:normAutofit/>
              </a:bodyPr>
              <a:lstStyle/>
              <a:p>
                <a:r>
                  <a:rPr lang="nl-BE" dirty="0"/>
                  <a:t>Wat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nl-B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 gegeven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dirty="0"/>
                  <a:t> ? </a:t>
                </a:r>
              </a:p>
              <a:p>
                <a:r>
                  <a:rPr lang="nl-BE" dirty="0"/>
                  <a:t>Lokaal gezien </a:t>
                </a:r>
                <a:r>
                  <a:rPr lang="nl-B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l-BE" dirty="0"/>
                  <a:t> staan in verband met elkaar, er geldt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dirty="0"/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Toepassingen: afgeleide van een eigenwaarde</a:t>
                </a:r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dirty="0"/>
                  <a:t>, hetzelfde principe toepassen maar dan gebruik maken van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991D951D-FBDF-892D-9316-6B858779A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842" y="1093088"/>
                <a:ext cx="10515601" cy="561742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567FD1C6-F647-949A-42EA-C3AE99851A64}"/>
                  </a:ext>
                </a:extLst>
              </p:cNvPr>
              <p:cNvSpPr txBox="1"/>
              <p:nvPr/>
            </p:nvSpPr>
            <p:spPr>
              <a:xfrm>
                <a:off x="1588596" y="2596162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567FD1C6-F647-949A-42EA-C3AE99851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96" y="2596162"/>
                <a:ext cx="309716" cy="276999"/>
              </a:xfrm>
              <a:prstGeom prst="rect">
                <a:avLst/>
              </a:prstGeom>
              <a:blipFill>
                <a:blip r:embed="rId3"/>
                <a:stretch>
                  <a:fillRect r="-2000" b="-2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D117CCC5-6771-F06E-A39D-82239B2AFEB1}"/>
                  </a:ext>
                </a:extLst>
              </p:cNvPr>
              <p:cNvSpPr txBox="1"/>
              <p:nvPr/>
            </p:nvSpPr>
            <p:spPr>
              <a:xfrm>
                <a:off x="1180557" y="3279867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D117CCC5-6771-F06E-A39D-82239B2AF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57" y="3279867"/>
                <a:ext cx="3097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F7806B08-2EB1-EA92-DF9B-F3EB2E84BB4C}"/>
                  </a:ext>
                </a:extLst>
              </p:cNvPr>
              <p:cNvSpPr txBox="1"/>
              <p:nvPr/>
            </p:nvSpPr>
            <p:spPr>
              <a:xfrm>
                <a:off x="1975740" y="3279866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F7806B08-2EB1-EA92-DF9B-F3EB2E84B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740" y="3279866"/>
                <a:ext cx="309716" cy="276999"/>
              </a:xfrm>
              <a:prstGeom prst="rect">
                <a:avLst/>
              </a:prstGeom>
              <a:blipFill>
                <a:blip r:embed="rId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BBCF0249-0DCB-39BA-A2C0-42B613F6B6B8}"/>
                  </a:ext>
                </a:extLst>
              </p:cNvPr>
              <p:cNvSpPr txBox="1"/>
              <p:nvPr/>
            </p:nvSpPr>
            <p:spPr>
              <a:xfrm>
                <a:off x="1975740" y="3852161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BBCF0249-0DCB-39BA-A2C0-42B613F6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740" y="3852161"/>
                <a:ext cx="30971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B4EEA06B-862D-7978-9D63-EEA614D17C9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335415" y="2873161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C9FBCD6-4F92-5898-0757-C888AF5DAFC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743454" y="2873161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21B13591-493C-2C84-FB43-F78F5B0BF3F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130598" y="3556865"/>
            <a:ext cx="0" cy="295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F9FE398F-C620-E755-703E-C5F3946FF53C}"/>
              </a:ext>
            </a:extLst>
          </p:cNvPr>
          <p:cNvCxnSpPr>
            <a:cxnSpLocks/>
          </p:cNvCxnSpPr>
          <p:nvPr/>
        </p:nvCxnSpPr>
        <p:spPr>
          <a:xfrm flipV="1">
            <a:off x="10261600" y="2905125"/>
            <a:ext cx="0" cy="3271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2E9548E4-628B-0DF2-5F6F-7682A6BD96D4}"/>
              </a:ext>
            </a:extLst>
          </p:cNvPr>
          <p:cNvCxnSpPr>
            <a:cxnSpLocks/>
          </p:cNvCxnSpPr>
          <p:nvPr/>
        </p:nvCxnSpPr>
        <p:spPr>
          <a:xfrm>
            <a:off x="8656320" y="4541044"/>
            <a:ext cx="3017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9D126C7-EE3A-C26E-A97D-9460F80ED8CC}"/>
              </a:ext>
            </a:extLst>
          </p:cNvPr>
          <p:cNvSpPr/>
          <p:nvPr/>
        </p:nvSpPr>
        <p:spPr>
          <a:xfrm>
            <a:off x="8837022" y="3514179"/>
            <a:ext cx="2656115" cy="2053730"/>
          </a:xfrm>
          <a:custGeom>
            <a:avLst/>
            <a:gdLst>
              <a:gd name="connsiteX0" fmla="*/ 2000970 w 2656115"/>
              <a:gd name="connsiteY0" fmla="*/ 163393 h 2053730"/>
              <a:gd name="connsiteX1" fmla="*/ 162010 w 2656115"/>
              <a:gd name="connsiteY1" fmla="*/ 132913 h 2053730"/>
              <a:gd name="connsiteX2" fmla="*/ 263610 w 2656115"/>
              <a:gd name="connsiteY2" fmla="*/ 1890593 h 2053730"/>
              <a:gd name="connsiteX3" fmla="*/ 1675850 w 2656115"/>
              <a:gd name="connsiteY3" fmla="*/ 1433393 h 2053730"/>
              <a:gd name="connsiteX4" fmla="*/ 2488650 w 2656115"/>
              <a:gd name="connsiteY4" fmla="*/ 2053153 h 2053730"/>
              <a:gd name="connsiteX5" fmla="*/ 2600410 w 2656115"/>
              <a:gd name="connsiteY5" fmla="*/ 1301313 h 2053730"/>
              <a:gd name="connsiteX6" fmla="*/ 1807930 w 2656115"/>
              <a:gd name="connsiteY6" fmla="*/ 742513 h 2053730"/>
              <a:gd name="connsiteX7" fmla="*/ 2580090 w 2656115"/>
              <a:gd name="connsiteY7" fmla="*/ 478353 h 2053730"/>
              <a:gd name="connsiteX8" fmla="*/ 2000970 w 2656115"/>
              <a:gd name="connsiteY8" fmla="*/ 163393 h 205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6115" h="2053730">
                <a:moveTo>
                  <a:pt x="2000970" y="163393"/>
                </a:moveTo>
                <a:cubicBezTo>
                  <a:pt x="1597957" y="105820"/>
                  <a:pt x="451570" y="-154954"/>
                  <a:pt x="162010" y="132913"/>
                </a:cubicBezTo>
                <a:cubicBezTo>
                  <a:pt x="-127550" y="420780"/>
                  <a:pt x="11303" y="1673846"/>
                  <a:pt x="263610" y="1890593"/>
                </a:cubicBezTo>
                <a:cubicBezTo>
                  <a:pt x="515917" y="2107340"/>
                  <a:pt x="1305010" y="1406300"/>
                  <a:pt x="1675850" y="1433393"/>
                </a:cubicBezTo>
                <a:cubicBezTo>
                  <a:pt x="2046690" y="1460486"/>
                  <a:pt x="2334557" y="2075166"/>
                  <a:pt x="2488650" y="2053153"/>
                </a:cubicBezTo>
                <a:cubicBezTo>
                  <a:pt x="2642743" y="2031140"/>
                  <a:pt x="2713863" y="1519753"/>
                  <a:pt x="2600410" y="1301313"/>
                </a:cubicBezTo>
                <a:cubicBezTo>
                  <a:pt x="2486957" y="1082873"/>
                  <a:pt x="1811317" y="879673"/>
                  <a:pt x="1807930" y="742513"/>
                </a:cubicBezTo>
                <a:cubicBezTo>
                  <a:pt x="1804543" y="605353"/>
                  <a:pt x="2546223" y="573180"/>
                  <a:pt x="2580090" y="478353"/>
                </a:cubicBezTo>
                <a:cubicBezTo>
                  <a:pt x="2613957" y="383526"/>
                  <a:pt x="2403983" y="220966"/>
                  <a:pt x="2000970" y="163393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2869E142-25F0-0415-5D4C-8B749D660DF8}"/>
                  </a:ext>
                </a:extLst>
              </p:cNvPr>
              <p:cNvSpPr txBox="1"/>
              <p:nvPr/>
            </p:nvSpPr>
            <p:spPr>
              <a:xfrm>
                <a:off x="11686179" y="4541044"/>
                <a:ext cx="176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2869E142-25F0-0415-5D4C-8B749D660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179" y="4541044"/>
                <a:ext cx="176907" cy="276999"/>
              </a:xfrm>
              <a:prstGeom prst="rect">
                <a:avLst/>
              </a:prstGeom>
              <a:blipFill>
                <a:blip r:embed="rId7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63FF2752-2CD3-6E69-8ACE-2CF3F9869AA5}"/>
                  </a:ext>
                </a:extLst>
              </p:cNvPr>
              <p:cNvSpPr txBox="1"/>
              <p:nvPr/>
            </p:nvSpPr>
            <p:spPr>
              <a:xfrm>
                <a:off x="9988172" y="286224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1" name="Tekstvak 30">
                <a:extLst>
                  <a:ext uri="{FF2B5EF4-FFF2-40B4-BE49-F238E27FC236}">
                    <a16:creationId xmlns:a16="http://schemas.microsoft.com/office/drawing/2014/main" id="{63FF2752-2CD3-6E69-8ACE-2CF3F9869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2862247"/>
                <a:ext cx="180306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5CA39E43-11D2-CFF7-1B01-7630383596A6}"/>
                  </a:ext>
                </a:extLst>
              </p:cNvPr>
              <p:cNvSpPr txBox="1"/>
              <p:nvPr/>
            </p:nvSpPr>
            <p:spPr>
              <a:xfrm>
                <a:off x="10309497" y="3113768"/>
                <a:ext cx="1364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5CA39E43-11D2-CFF7-1B01-76303835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497" y="3113768"/>
                <a:ext cx="1364342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al 32">
            <a:extLst>
              <a:ext uri="{FF2B5EF4-FFF2-40B4-BE49-F238E27FC236}">
                <a16:creationId xmlns:a16="http://schemas.microsoft.com/office/drawing/2014/main" id="{8178FF94-8954-425A-A423-F64E11B723F6}"/>
              </a:ext>
            </a:extLst>
          </p:cNvPr>
          <p:cNvSpPr/>
          <p:nvPr/>
        </p:nvSpPr>
        <p:spPr>
          <a:xfrm>
            <a:off x="10657481" y="3607512"/>
            <a:ext cx="150219" cy="143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5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B4E29B6-D150-6604-25E6-40E8FBFF476C}"/>
              </a:ext>
            </a:extLst>
          </p:cNvPr>
          <p:cNvCxnSpPr>
            <a:cxnSpLocks/>
          </p:cNvCxnSpPr>
          <p:nvPr/>
        </p:nvCxnSpPr>
        <p:spPr>
          <a:xfrm>
            <a:off x="9174480" y="3333311"/>
            <a:ext cx="2891396" cy="587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A77EC9D-849E-8AF3-2830-52C1867E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de helling bepalen aan een </a:t>
            </a:r>
            <a:r>
              <a:rPr lang="nl-BE" dirty="0" err="1"/>
              <a:t>geparameteriseerde</a:t>
            </a:r>
            <a:r>
              <a:rPr lang="nl-BE" dirty="0"/>
              <a:t> curve?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EBC3155-1AC2-C88F-40AB-17451EE8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nl-BE" dirty="0"/>
              </a:p>
              <a:p>
                <a:r>
                  <a:rPr lang="nl-BE" dirty="0"/>
                  <a:t>Iemand een suggestie?</a:t>
                </a:r>
              </a:p>
              <a:p>
                <a:r>
                  <a:rPr lang="nl-BE" dirty="0"/>
                  <a:t>Hint: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nl-BE" b="0" dirty="0"/>
              </a:p>
              <a:p>
                <a:pPr marL="0" indent="0">
                  <a:buNone/>
                </a:pPr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EBC3155-1AC2-C88F-40AB-17451EE8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C36A8CB-8740-2CE6-24FC-9A027933A498}"/>
              </a:ext>
            </a:extLst>
          </p:cNvPr>
          <p:cNvCxnSpPr>
            <a:cxnSpLocks/>
          </p:cNvCxnSpPr>
          <p:nvPr/>
        </p:nvCxnSpPr>
        <p:spPr>
          <a:xfrm flipV="1">
            <a:off x="10261600" y="2905125"/>
            <a:ext cx="0" cy="3271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C5C80679-BBFD-3BF1-49FC-20CE2420F535}"/>
              </a:ext>
            </a:extLst>
          </p:cNvPr>
          <p:cNvCxnSpPr>
            <a:cxnSpLocks/>
          </p:cNvCxnSpPr>
          <p:nvPr/>
        </p:nvCxnSpPr>
        <p:spPr>
          <a:xfrm>
            <a:off x="8656320" y="4541044"/>
            <a:ext cx="3017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212EF6DD-4537-E078-7474-84052DCBE44C}"/>
              </a:ext>
            </a:extLst>
          </p:cNvPr>
          <p:cNvSpPr/>
          <p:nvPr/>
        </p:nvSpPr>
        <p:spPr>
          <a:xfrm>
            <a:off x="8837022" y="3514179"/>
            <a:ext cx="2656115" cy="2053730"/>
          </a:xfrm>
          <a:custGeom>
            <a:avLst/>
            <a:gdLst>
              <a:gd name="connsiteX0" fmla="*/ 2000970 w 2656115"/>
              <a:gd name="connsiteY0" fmla="*/ 163393 h 2053730"/>
              <a:gd name="connsiteX1" fmla="*/ 162010 w 2656115"/>
              <a:gd name="connsiteY1" fmla="*/ 132913 h 2053730"/>
              <a:gd name="connsiteX2" fmla="*/ 263610 w 2656115"/>
              <a:gd name="connsiteY2" fmla="*/ 1890593 h 2053730"/>
              <a:gd name="connsiteX3" fmla="*/ 1675850 w 2656115"/>
              <a:gd name="connsiteY3" fmla="*/ 1433393 h 2053730"/>
              <a:gd name="connsiteX4" fmla="*/ 2488650 w 2656115"/>
              <a:gd name="connsiteY4" fmla="*/ 2053153 h 2053730"/>
              <a:gd name="connsiteX5" fmla="*/ 2600410 w 2656115"/>
              <a:gd name="connsiteY5" fmla="*/ 1301313 h 2053730"/>
              <a:gd name="connsiteX6" fmla="*/ 1807930 w 2656115"/>
              <a:gd name="connsiteY6" fmla="*/ 742513 h 2053730"/>
              <a:gd name="connsiteX7" fmla="*/ 2580090 w 2656115"/>
              <a:gd name="connsiteY7" fmla="*/ 478353 h 2053730"/>
              <a:gd name="connsiteX8" fmla="*/ 2000970 w 2656115"/>
              <a:gd name="connsiteY8" fmla="*/ 163393 h 205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6115" h="2053730">
                <a:moveTo>
                  <a:pt x="2000970" y="163393"/>
                </a:moveTo>
                <a:cubicBezTo>
                  <a:pt x="1597957" y="105820"/>
                  <a:pt x="451570" y="-154954"/>
                  <a:pt x="162010" y="132913"/>
                </a:cubicBezTo>
                <a:cubicBezTo>
                  <a:pt x="-127550" y="420780"/>
                  <a:pt x="11303" y="1673846"/>
                  <a:pt x="263610" y="1890593"/>
                </a:cubicBezTo>
                <a:cubicBezTo>
                  <a:pt x="515917" y="2107340"/>
                  <a:pt x="1305010" y="1406300"/>
                  <a:pt x="1675850" y="1433393"/>
                </a:cubicBezTo>
                <a:cubicBezTo>
                  <a:pt x="2046690" y="1460486"/>
                  <a:pt x="2334557" y="2075166"/>
                  <a:pt x="2488650" y="2053153"/>
                </a:cubicBezTo>
                <a:cubicBezTo>
                  <a:pt x="2642743" y="2031140"/>
                  <a:pt x="2713863" y="1519753"/>
                  <a:pt x="2600410" y="1301313"/>
                </a:cubicBezTo>
                <a:cubicBezTo>
                  <a:pt x="2486957" y="1082873"/>
                  <a:pt x="1811317" y="879673"/>
                  <a:pt x="1807930" y="742513"/>
                </a:cubicBezTo>
                <a:cubicBezTo>
                  <a:pt x="1804543" y="605353"/>
                  <a:pt x="2546223" y="573180"/>
                  <a:pt x="2580090" y="478353"/>
                </a:cubicBezTo>
                <a:cubicBezTo>
                  <a:pt x="2613957" y="383526"/>
                  <a:pt x="2403983" y="220966"/>
                  <a:pt x="2000970" y="163393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7AD706E7-F4A3-EE9D-8524-98FFA8A4AB4B}"/>
                  </a:ext>
                </a:extLst>
              </p:cNvPr>
              <p:cNvSpPr txBox="1"/>
              <p:nvPr/>
            </p:nvSpPr>
            <p:spPr>
              <a:xfrm>
                <a:off x="11686179" y="4541044"/>
                <a:ext cx="176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7AD706E7-F4A3-EE9D-8524-98FFA8A4A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179" y="4541044"/>
                <a:ext cx="176907" cy="276999"/>
              </a:xfrm>
              <a:prstGeom prst="rect">
                <a:avLst/>
              </a:prstGeom>
              <a:blipFill>
                <a:blip r:embed="rId3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5260B7CC-2883-F9A9-ED4D-304561F27CA4}"/>
                  </a:ext>
                </a:extLst>
              </p:cNvPr>
              <p:cNvSpPr txBox="1"/>
              <p:nvPr/>
            </p:nvSpPr>
            <p:spPr>
              <a:xfrm>
                <a:off x="9988172" y="2862247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5260B7CC-2883-F9A9-ED4D-304561F27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172" y="2862247"/>
                <a:ext cx="180306" cy="276999"/>
              </a:xfrm>
              <a:prstGeom prst="rect">
                <a:avLst/>
              </a:prstGeom>
              <a:blipFill>
                <a:blip r:embed="rId4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302AB73A-49BD-3962-A1EF-F901D578A9C6}"/>
                  </a:ext>
                </a:extLst>
              </p:cNvPr>
              <p:cNvSpPr txBox="1"/>
              <p:nvPr/>
            </p:nvSpPr>
            <p:spPr>
              <a:xfrm>
                <a:off x="10309497" y="3113768"/>
                <a:ext cx="136434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302AB73A-49BD-3962-A1EF-F901D578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497" y="3113768"/>
                <a:ext cx="1364342" cy="404983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al 18">
            <a:extLst>
              <a:ext uri="{FF2B5EF4-FFF2-40B4-BE49-F238E27FC236}">
                <a16:creationId xmlns:a16="http://schemas.microsoft.com/office/drawing/2014/main" id="{DB714755-1441-8DFB-08FE-4C9A001695F2}"/>
              </a:ext>
            </a:extLst>
          </p:cNvPr>
          <p:cNvSpPr/>
          <p:nvPr/>
        </p:nvSpPr>
        <p:spPr>
          <a:xfrm>
            <a:off x="10657481" y="3607512"/>
            <a:ext cx="150219" cy="143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3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23FAC9-B702-F96E-FEBD-8D317297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12061D-1C49-B511-BD76-25EE8722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6.5</a:t>
            </a:r>
          </a:p>
          <a:p>
            <a:r>
              <a:rPr lang="nl-BE" dirty="0"/>
              <a:t>6.9</a:t>
            </a:r>
          </a:p>
          <a:p>
            <a:r>
              <a:rPr lang="nl-BE" dirty="0"/>
              <a:t>6.15</a:t>
            </a:r>
          </a:p>
          <a:p>
            <a:r>
              <a:rPr lang="nl-BE" dirty="0"/>
              <a:t>6.19</a:t>
            </a:r>
          </a:p>
          <a:p>
            <a:r>
              <a:rPr lang="nl-BE" dirty="0"/>
              <a:t>6.23</a:t>
            </a:r>
          </a:p>
          <a:p>
            <a:r>
              <a:rPr lang="nl-BE" dirty="0"/>
              <a:t>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0B80F975-0F83-2D13-4B9D-A86FE99A4202}"/>
                  </a:ext>
                </a:extLst>
              </p:cNvPr>
              <p:cNvSpPr txBox="1"/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2800" dirty="0"/>
                  <a:t>De normaalvector van een oppervlak </a:t>
                </a:r>
                <a14:m>
                  <m:oMath xmlns:m="http://schemas.openxmlformats.org/officeDocument/2006/math"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sz="2800" dirty="0"/>
                  <a:t> in het punt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nl-B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sz="2800" dirty="0"/>
                  <a:t> is gelijk aan:</a:t>
                </a:r>
              </a:p>
              <a:p>
                <a:endParaRPr lang="nl-B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nl-B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0B80F975-0F83-2D13-4B9D-A86FE99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blipFill>
                <a:blip r:embed="rId2"/>
                <a:stretch>
                  <a:fillRect l="-2430" t="-2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39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5154D-D237-4C23-9C5C-ED3C23A5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Mededeling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44EAD0-2124-1372-CBA7-F58A78E5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334"/>
            <a:ext cx="10515600" cy="4351338"/>
          </a:xfrm>
        </p:spPr>
        <p:txBody>
          <a:bodyPr/>
          <a:lstStyle/>
          <a:p>
            <a:r>
              <a:rPr lang="nl-BE" dirty="0"/>
              <a:t>github.com/JasperVisterin/Analyse-I-Oefenzittingen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F7A95-533F-6AAD-5BCE-804D86AE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240" y="2148378"/>
            <a:ext cx="4033520" cy="40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6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FB349-8D2B-904B-82FF-9E6D823A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A237C41-00D2-FEA9-8627-77AEDBBA1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331" y="1555530"/>
                <a:ext cx="10026869" cy="511958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1,1,−1</m:t>
                        </m:r>
                      </m:e>
                    </m: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nl-BE" i="1">
                            <a:latin typeface="Cambria Math" panose="02040503050406030204" pitchFamily="18" charset="0"/>
                          </a:rPr>
                          <m:t>,2</m:t>
                        </m:r>
                        <m:func>
                          <m:func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  <m:r>
                          <a:rPr lang="nl-BE" i="1">
                            <a:latin typeface="Cambria Math" panose="02040503050406030204" pitchFamily="18" charset="0"/>
                          </a:rPr>
                          <m:t>,1+</m:t>
                        </m:r>
                        <m:func>
                          <m:func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BE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func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p>
                        <m:r>
                          <a:rPr lang="nl-B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−1,2,1</m:t>
                        </m:r>
                      </m:e>
                    </m:d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𝑥𝑦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nl-BE" i="1">
                            <a:latin typeface="Cambria Math" panose="02040503050406030204" pitchFamily="18" charset="0"/>
                          </a:rPr>
                          <m:t>,3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BE" i="1">
                            <a:latin typeface="Cambria Math" panose="020405030504060302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−2,−1,3</m:t>
                        </m:r>
                      </m:e>
                    </m:d>
                  </m:oMath>
                </a14:m>
                <a:endParaRPr lang="nl-BE" dirty="0"/>
              </a:p>
              <a:p>
                <a:endParaRPr lang="nl-BE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‖</m:t>
                        </m:r>
                        <m:sSup>
                          <m:sSup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acc>
                          </m:e>
                          <m:sup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−1,2,1</m:t>
                        </m:r>
                      </m:e>
                    </m:d>
                  </m:oMath>
                </a14:m>
                <a:endParaRPr lang="nl-BE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  <m:d>
                          <m:d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−1,2,1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−2,−1,3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nl-BE" dirty="0"/>
              </a:p>
              <a:p>
                <a:endParaRPr lang="nl-BE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A237C41-00D2-FEA9-8627-77AEDBBA1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331" y="1555530"/>
                <a:ext cx="10026869" cy="51195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fbeelding 4">
            <a:extLst>
              <a:ext uri="{FF2B5EF4-FFF2-40B4-BE49-F238E27FC236}">
                <a16:creationId xmlns:a16="http://schemas.microsoft.com/office/drawing/2014/main" id="{E945E2EE-08C9-AB07-360C-DF3FEC46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035" y="608965"/>
            <a:ext cx="211484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B734B-E81D-F850-FD75-DF604062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6.15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8C1DBBA6-F836-934C-1563-79A9C01881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01" b="74515"/>
          <a:stretch>
            <a:fillRect/>
          </a:stretch>
        </p:blipFill>
        <p:spPr bwMode="auto">
          <a:xfrm>
            <a:off x="4142009" y="1966370"/>
            <a:ext cx="3401910" cy="33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F0B01811-0D18-E70F-AA89-5A4A1753D1B3}"/>
                  </a:ext>
                </a:extLst>
              </p:cNvPr>
              <p:cNvSpPr txBox="1"/>
              <p:nvPr/>
            </p:nvSpPr>
            <p:spPr>
              <a:xfrm>
                <a:off x="5123793" y="1548648"/>
                <a:ext cx="21260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F0B01811-0D18-E70F-AA89-5A4A1753D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793" y="1548648"/>
                <a:ext cx="212603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45AC3F87-33F0-2132-2BDA-C1C02649534C}"/>
                  </a:ext>
                </a:extLst>
              </p:cNvPr>
              <p:cNvSpPr txBox="1"/>
              <p:nvPr/>
            </p:nvSpPr>
            <p:spPr>
              <a:xfrm>
                <a:off x="6642538" y="4614632"/>
                <a:ext cx="18271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45AC3F87-33F0-2132-2BDA-C1C026495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38" y="4614632"/>
                <a:ext cx="1827103" cy="369332"/>
              </a:xfrm>
              <a:prstGeom prst="rect">
                <a:avLst/>
              </a:prstGeom>
              <a:blipFill>
                <a:blip r:embed="rId4"/>
                <a:stretch>
                  <a:fillRect l="-4013" r="-3679" b="-2295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9C4784AF-65EA-9F94-8DD4-CB1DBB606153}"/>
                  </a:ext>
                </a:extLst>
              </p:cNvPr>
              <p:cNvSpPr txBox="1"/>
              <p:nvPr/>
            </p:nvSpPr>
            <p:spPr>
              <a:xfrm>
                <a:off x="1680722" y="3054891"/>
                <a:ext cx="246128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800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9C4784AF-65EA-9F94-8DD4-CB1DBB60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22" y="3054891"/>
                <a:ext cx="2461287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EB55EBAE-3C2A-ECAC-C9D8-63B64BA16751}"/>
              </a:ext>
            </a:extLst>
          </p:cNvPr>
          <p:cNvCxnSpPr>
            <a:cxnSpLocks/>
          </p:cNvCxnSpPr>
          <p:nvPr/>
        </p:nvCxnSpPr>
        <p:spPr>
          <a:xfrm>
            <a:off x="5328745" y="3450020"/>
            <a:ext cx="641131" cy="838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8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D3642-E6D8-FA92-0035-F900371E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7F53CF4-E22E-870C-61C5-3B63C16AFA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6117"/>
                <a:ext cx="10515600" cy="4490846"/>
              </a:xfrm>
            </p:spPr>
            <p:txBody>
              <a:bodyPr/>
              <a:lstStyle/>
              <a:p>
                <a:r>
                  <a:rPr lang="nl-BE" dirty="0"/>
                  <a:t>Twee methoden</a:t>
                </a:r>
              </a:p>
              <a:p>
                <a:pPr lvl="1"/>
                <a:r>
                  <a:rPr lang="nl-BE" dirty="0"/>
                  <a:t>Raakvlak vinden aan zowel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BE" dirty="0"/>
                  <a:t>, intersectie raakvlakken = raaklijn</a:t>
                </a:r>
              </a:p>
              <a:p>
                <a:pPr lvl="1"/>
                <a:r>
                  <a:rPr lang="nl-BE" dirty="0" err="1"/>
                  <a:t>Vectorieel</a:t>
                </a:r>
                <a:r>
                  <a:rPr lang="nl-BE" dirty="0"/>
                  <a:t> product nemen van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nl-B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</m:oMath>
                </a14:m>
                <a:r>
                  <a:rPr lang="nl-BE" dirty="0"/>
                  <a:t> = vector raaklijn uitkomen</a:t>
                </a:r>
              </a:p>
              <a:p>
                <a:pPr lvl="1"/>
                <a:endParaRPr lang="nl-BE" dirty="0"/>
              </a:p>
              <a:p>
                <a:pPr lvl="1"/>
                <a:endParaRPr lang="nl-BE" dirty="0"/>
              </a:p>
              <a:p>
                <a:pPr lvl="1"/>
                <a:endParaRPr lang="nl-BE" dirty="0"/>
              </a:p>
              <a:p>
                <a:pPr lvl="1"/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7F53CF4-E22E-870C-61C5-3B63C16AF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6117"/>
                <a:ext cx="10515600" cy="4490846"/>
              </a:xfrm>
              <a:blipFill>
                <a:blip r:embed="rId2"/>
                <a:stretch>
                  <a:fillRect l="-1043" t="-24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4DC2D305-66F7-DF57-2A96-EE3CCACDA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01" b="74515"/>
          <a:stretch>
            <a:fillRect/>
          </a:stretch>
        </p:blipFill>
        <p:spPr bwMode="auto">
          <a:xfrm>
            <a:off x="4395045" y="3129255"/>
            <a:ext cx="3401910" cy="33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BAE15BFA-FB6E-D1F2-5F33-B87B33008D4E}"/>
                  </a:ext>
                </a:extLst>
              </p:cNvPr>
              <p:cNvSpPr txBox="1"/>
              <p:nvPr/>
            </p:nvSpPr>
            <p:spPr>
              <a:xfrm>
                <a:off x="5281742" y="3146361"/>
                <a:ext cx="520592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80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BAE15BFA-FB6E-D1F2-5F33-B87B33008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742" y="3146361"/>
                <a:ext cx="520592" cy="48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AE9F5C3B-93F6-2C18-29C7-E8897C38CB8C}"/>
                  </a:ext>
                </a:extLst>
              </p:cNvPr>
              <p:cNvSpPr txBox="1"/>
              <p:nvPr/>
            </p:nvSpPr>
            <p:spPr>
              <a:xfrm>
                <a:off x="2345501" y="3835668"/>
                <a:ext cx="246128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800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BE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AE9F5C3B-93F6-2C18-29C7-E8897C38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501" y="3835668"/>
                <a:ext cx="2461287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0EFFC6F-9B61-5F42-C338-74F991319D81}"/>
              </a:ext>
            </a:extLst>
          </p:cNvPr>
          <p:cNvCxnSpPr>
            <a:cxnSpLocks/>
          </p:cNvCxnSpPr>
          <p:nvPr/>
        </p:nvCxnSpPr>
        <p:spPr>
          <a:xfrm>
            <a:off x="5581781" y="4612905"/>
            <a:ext cx="641131" cy="838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9F51CD1-A30D-5071-9D79-A8F7A1E9AFC9}"/>
              </a:ext>
            </a:extLst>
          </p:cNvPr>
          <p:cNvCxnSpPr/>
          <p:nvPr/>
        </p:nvCxnSpPr>
        <p:spPr>
          <a:xfrm flipV="1">
            <a:off x="5902346" y="3429000"/>
            <a:ext cx="0" cy="1603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DEED9022-4647-8740-D801-CBE1645A0EC3}"/>
                  </a:ext>
                </a:extLst>
              </p:cNvPr>
              <p:cNvSpPr txBox="1"/>
              <p:nvPr/>
            </p:nvSpPr>
            <p:spPr>
              <a:xfrm>
                <a:off x="3743859" y="5510376"/>
                <a:ext cx="528734" cy="485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800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DEED9022-4647-8740-D801-CBE1645A0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859" y="5510376"/>
                <a:ext cx="528734" cy="48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DD32BCF-6644-A38B-BDD1-D34CD8B34738}"/>
              </a:ext>
            </a:extLst>
          </p:cNvPr>
          <p:cNvCxnSpPr>
            <a:cxnSpLocks/>
          </p:cNvCxnSpPr>
          <p:nvPr/>
        </p:nvCxnSpPr>
        <p:spPr>
          <a:xfrm flipH="1">
            <a:off x="4292348" y="5032005"/>
            <a:ext cx="1610486" cy="478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A51FF-E3D4-22C3-0C23-CDF89759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11195D0-68A6-7940-13E4-75E272F50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2880"/>
                <a:ext cx="10977880" cy="54051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,8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,−4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,4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3,−8,2</m:t>
                        </m:r>
                      </m:e>
                    </m:d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,−4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3,−2,−2</m:t>
                        </m:r>
                      </m:e>
                    </m:d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nl-BE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80, 48, 72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=8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10, 6, 9</m:t>
                        </m:r>
                      </m:e>
                    </m:d>
                  </m:oMath>
                </a14:m>
                <a:endParaRPr lang="nl-BE" i="1" dirty="0">
                  <a:latin typeface="Cambria Math" panose="02040503050406030204" pitchFamily="18" charset="0"/>
                </a:endParaRPr>
              </a:p>
              <a:p>
                <a:r>
                  <a:rPr lang="nl-BE" dirty="0"/>
                  <a:t>Vergelijking raaklijn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d>
                      <m:d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BE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3,  −2,  1</m:t>
                        </m:r>
                      </m:e>
                    </m:d>
                    <m:r>
                      <a:rPr lang="nl-BE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nl-B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 dirty="0">
                            <a:latin typeface="Cambria Math" panose="02040503050406030204" pitchFamily="18" charset="0"/>
                          </a:rPr>
                          <m:t>10,  6,  9</m:t>
                        </m:r>
                      </m:e>
                    </m:d>
                    <m:r>
                      <a:rPr lang="nl-BE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BE" dirty="0"/>
                  <a:t>,   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nl-BE" dirty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nl-BE" dirty="0"/>
                  <a:t>   </a:t>
                </a:r>
              </a:p>
              <a:p>
                <a:endParaRPr lang="nl-BE" dirty="0"/>
              </a:p>
              <a:p>
                <a:r>
                  <a:rPr lang="nl-BE" dirty="0"/>
                  <a:t>Vergelijking raakvlakken (vormen samen raaklijn)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=9+16+2=27</m:t>
                    </m:r>
                  </m:oMath>
                </a14:m>
                <a:endParaRPr lang="nl-BE" b="0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=9+4−2=11</m:t>
                    </m:r>
                  </m:oMath>
                </a14:m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B11195D0-68A6-7940-13E4-75E272F50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2880"/>
                <a:ext cx="10977880" cy="5405120"/>
              </a:xfrm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5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E37A-7F80-40EB-421E-5F43DEE81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C743D-A019-0E2D-2C82-822CB986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D87C8F-BB45-0CA2-0EF4-B3281DA7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6.5</a:t>
            </a:r>
          </a:p>
          <a:p>
            <a:r>
              <a:rPr lang="nl-BE" dirty="0"/>
              <a:t>6.9</a:t>
            </a:r>
          </a:p>
          <a:p>
            <a:r>
              <a:rPr lang="nl-BE" dirty="0"/>
              <a:t>6.15</a:t>
            </a:r>
          </a:p>
          <a:p>
            <a:r>
              <a:rPr lang="nl-BE" dirty="0"/>
              <a:t>6.19</a:t>
            </a:r>
          </a:p>
          <a:p>
            <a:r>
              <a:rPr lang="nl-BE" dirty="0"/>
              <a:t>6.23</a:t>
            </a:r>
          </a:p>
          <a:p>
            <a:r>
              <a:rPr lang="nl-BE" dirty="0"/>
              <a:t>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417B6CD2-927B-7D87-706B-948EC0641C34}"/>
                  </a:ext>
                </a:extLst>
              </p:cNvPr>
              <p:cNvSpPr txBox="1"/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BE" sz="2800" dirty="0"/>
                  <a:t>De normaalvector van een oppervlak </a:t>
                </a:r>
                <a14:m>
                  <m:oMath xmlns:m="http://schemas.openxmlformats.org/officeDocument/2006/math"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BE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sz="2800" dirty="0"/>
                  <a:t> in het punt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nl-B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nl-BE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sz="2800" dirty="0"/>
                  <a:t> is gelijk aan:</a:t>
                </a:r>
              </a:p>
              <a:p>
                <a:endParaRPr lang="nl-B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nl-B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sz="28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0B80F975-0F83-2D13-4B9D-A86FE99A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2960"/>
                <a:ext cx="4754880" cy="2729914"/>
              </a:xfrm>
              <a:prstGeom prst="rect">
                <a:avLst/>
              </a:prstGeom>
              <a:blipFill>
                <a:blip r:embed="rId2"/>
                <a:stretch>
                  <a:fillRect l="-2430" t="-2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5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A3A1B-3935-C2A8-9941-0F3D3F5A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6.23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3B5B2-0A6C-5E93-DA2D-1F549ACAB7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" y="1825624"/>
                <a:ext cx="11877040" cy="48596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l-BE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nl-B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nl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f>
                      <m:fPr>
                        <m:ctrlPr>
                          <a:rPr lang="nl-BE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nl-BE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nl-B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nl-BE" b="0" dirty="0"/>
                  <a:t> </a:t>
                </a:r>
                <a:r>
                  <a:rPr lang="nl-BE" b="0" dirty="0">
                    <a:sym typeface="Wingdings" panose="05000000000000000000" pitchFamily="2" charset="2"/>
                  </a:rPr>
                  <a:t> hieruit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nl-BE" b="0" dirty="0"/>
                  <a:t> halen</a:t>
                </a:r>
              </a:p>
              <a:p>
                <a:r>
                  <a:rPr lang="nl-BE" dirty="0"/>
                  <a:t>Hoe hieruit tweede afgeleide halen?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nl-BE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nl-BE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f>
                        <m:fPr>
                          <m:ctrlP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f>
                            <m:fPr>
                              <m:ctrl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nl-B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nl-BE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BE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B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Hieruit oplossen naar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nl-B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nl-BE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nl-BE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invullen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03B5B2-0A6C-5E93-DA2D-1F549ACAB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825624"/>
                <a:ext cx="11877040" cy="4859655"/>
              </a:xfrm>
              <a:blipFill>
                <a:blip r:embed="rId2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295255E5-07C8-DC0D-B002-050456709A24}"/>
                  </a:ext>
                </a:extLst>
              </p:cNvPr>
              <p:cNvSpPr txBox="1"/>
              <p:nvPr/>
            </p:nvSpPr>
            <p:spPr>
              <a:xfrm>
                <a:off x="8442960" y="436881"/>
                <a:ext cx="1879600" cy="10287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nl-BE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B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l-BE" sz="32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295255E5-07C8-DC0D-B002-050456709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60" y="436881"/>
                <a:ext cx="1879600" cy="1028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8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91465-05C8-16D9-CCAF-ADCC29FD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820"/>
            <a:ext cx="10515600" cy="860371"/>
          </a:xfrm>
        </p:spPr>
        <p:txBody>
          <a:bodyPr/>
          <a:lstStyle/>
          <a:p>
            <a:r>
              <a:rPr lang="nl-BE" dirty="0"/>
              <a:t>Oefening 6.33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7E7FA7-ED89-4D49-6DB3-93629035A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145" y="1012190"/>
                <a:ext cx="12044855" cy="58458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nl-B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nl-BE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nl-B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nl-BE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nl-BE" dirty="0"/>
                  <a:t> = functie van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nl-BE" dirty="0"/>
                  <a:t> en andersom</a:t>
                </a:r>
              </a:p>
              <a:p>
                <a:endParaRPr lang="nl-BE" dirty="0"/>
              </a:p>
              <a:p>
                <a:r>
                  <a:rPr lang="nl-BE" dirty="0"/>
                  <a:t>We willen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nl-BE" dirty="0"/>
                  <a:t>  voor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. Iemand een suggestie?</a:t>
                </a:r>
              </a:p>
              <a:p>
                <a:r>
                  <a:rPr lang="nl-BE" dirty="0"/>
                  <a:t>Voor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nl-BE" dirty="0"/>
                  <a:t>, leid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nl-BE" dirty="0"/>
                  <a:t> 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nl-BE" dirty="0"/>
                  <a:t> af naar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nl-BE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nl-BE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nl-BE" sz="32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num>
                              <m:den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nl-BE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nl-BE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num>
                              <m:den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nl-BE" sz="32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num>
                              <m:den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nl-BE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nl-BE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nl-BE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num>
                              <m:den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nl-BE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  <m:r>
                              <a:rPr lang="nl-BE" sz="32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87E7FA7-ED89-4D49-6DB3-93629035A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145" y="1012190"/>
                <a:ext cx="12044855" cy="5845810"/>
              </a:xfrm>
              <a:blipFill>
                <a:blip r:embed="rId2"/>
                <a:stretch>
                  <a:fillRect l="-911" r="-15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1919F68B-2D69-B56C-4BB1-645B6E29050E}"/>
                  </a:ext>
                </a:extLst>
              </p:cNvPr>
              <p:cNvSpPr txBox="1"/>
              <p:nvPr/>
            </p:nvSpPr>
            <p:spPr>
              <a:xfrm>
                <a:off x="10805663" y="926542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1919F68B-2D69-B56C-4BB1-645B6E290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663" y="926542"/>
                <a:ext cx="30971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F1AA84A-1650-5D5B-B7DE-51AB7F42B253}"/>
                  </a:ext>
                </a:extLst>
              </p:cNvPr>
              <p:cNvSpPr txBox="1"/>
              <p:nvPr/>
            </p:nvSpPr>
            <p:spPr>
              <a:xfrm>
                <a:off x="10397624" y="1610247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FF1AA84A-1650-5D5B-B7DE-51AB7F42B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624" y="1610247"/>
                <a:ext cx="3097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56C4F62B-FF6E-BFE5-BDB9-EDDD2412CA77}"/>
                  </a:ext>
                </a:extLst>
              </p:cNvPr>
              <p:cNvSpPr txBox="1"/>
              <p:nvPr/>
            </p:nvSpPr>
            <p:spPr>
              <a:xfrm>
                <a:off x="11192807" y="1610246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56C4F62B-FF6E-BFE5-BDB9-EDDD2412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2807" y="1610246"/>
                <a:ext cx="309716" cy="276999"/>
              </a:xfrm>
              <a:prstGeom prst="rect">
                <a:avLst/>
              </a:prstGeom>
              <a:blipFill>
                <a:blip r:embed="rId5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B89CBDD-6CAB-014A-0D80-2A47FC1EF9A6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0552482" y="1203541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FF2EE63-23E7-3C46-68F3-F514EB55BFA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0960521" y="1203541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A9CACE48-B7ED-968B-C987-DF1397839F64}"/>
                  </a:ext>
                </a:extLst>
              </p:cNvPr>
              <p:cNvSpPr txBox="1"/>
              <p:nvPr/>
            </p:nvSpPr>
            <p:spPr>
              <a:xfrm>
                <a:off x="9468478" y="926541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A9CACE48-B7ED-968B-C987-DF1397839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478" y="926541"/>
                <a:ext cx="30971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D968ABD-3E5C-D164-19D6-96B23F9ACEA3}"/>
                  </a:ext>
                </a:extLst>
              </p:cNvPr>
              <p:cNvSpPr txBox="1"/>
              <p:nvPr/>
            </p:nvSpPr>
            <p:spPr>
              <a:xfrm>
                <a:off x="9060439" y="1610246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0D968ABD-3E5C-D164-19D6-96B23F9A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39" y="1610246"/>
                <a:ext cx="30971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D577A4AA-97DB-3ED8-A01A-23C77F335E5F}"/>
                  </a:ext>
                </a:extLst>
              </p:cNvPr>
              <p:cNvSpPr txBox="1"/>
              <p:nvPr/>
            </p:nvSpPr>
            <p:spPr>
              <a:xfrm>
                <a:off x="9855622" y="1610245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D577A4AA-97DB-3ED8-A01A-23C77F335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22" y="1610245"/>
                <a:ext cx="309716" cy="276999"/>
              </a:xfrm>
              <a:prstGeom prst="rect">
                <a:avLst/>
              </a:prstGeom>
              <a:blipFill>
                <a:blip r:embed="rId8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FA8D79D-96A6-F519-DA1C-20207E9664BB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9215297" y="1203540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AEB762B8-6C5F-F18C-118E-BB78DA7FBB9C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9623336" y="1203540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3222032E-F831-42C0-5AB7-63610A9DCD0D}"/>
                  </a:ext>
                </a:extLst>
              </p:cNvPr>
              <p:cNvSpPr txBox="1"/>
              <p:nvPr/>
            </p:nvSpPr>
            <p:spPr>
              <a:xfrm>
                <a:off x="10805663" y="2208300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3222032E-F831-42C0-5AB7-63610A9D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663" y="2208300"/>
                <a:ext cx="309716" cy="276999"/>
              </a:xfrm>
              <a:prstGeom prst="rect">
                <a:avLst/>
              </a:prstGeom>
              <a:blipFill>
                <a:blip r:embed="rId9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12D83FA9-63B0-368B-B547-820BE1651192}"/>
                  </a:ext>
                </a:extLst>
              </p:cNvPr>
              <p:cNvSpPr txBox="1"/>
              <p:nvPr/>
            </p:nvSpPr>
            <p:spPr>
              <a:xfrm>
                <a:off x="10397624" y="2892005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8" name="Tekstvak 7">
                <a:extLst>
                  <a:ext uri="{FF2B5EF4-FFF2-40B4-BE49-F238E27FC236}">
                    <a16:creationId xmlns:a16="http://schemas.microsoft.com/office/drawing/2014/main" id="{12D83FA9-63B0-368B-B547-820BE165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624" y="2892005"/>
                <a:ext cx="3097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4937B58-3EC9-BBEF-70D0-E5B10FBAC10A}"/>
                  </a:ext>
                </a:extLst>
              </p:cNvPr>
              <p:cNvSpPr txBox="1"/>
              <p:nvPr/>
            </p:nvSpPr>
            <p:spPr>
              <a:xfrm>
                <a:off x="11192807" y="2892004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24937B58-3EC9-BBEF-70D0-E5B10FBA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2807" y="2892004"/>
                <a:ext cx="30971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F9728F4B-BD95-3090-6C76-8C376CDE1A2A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0552482" y="2485299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BAD9E7D8-B4EC-E013-6ABB-859EAC3CF7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0960521" y="2485299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2B44E4C7-57E9-5F80-9C12-8C8412DD81F4}"/>
                  </a:ext>
                </a:extLst>
              </p:cNvPr>
              <p:cNvSpPr txBox="1"/>
              <p:nvPr/>
            </p:nvSpPr>
            <p:spPr>
              <a:xfrm>
                <a:off x="9468478" y="2208299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2B44E4C7-57E9-5F80-9C12-8C8412DD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478" y="2208299"/>
                <a:ext cx="309716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9301E6F-8DF1-3A92-5051-0E4CD236AE95}"/>
                  </a:ext>
                </a:extLst>
              </p:cNvPr>
              <p:cNvSpPr txBox="1"/>
              <p:nvPr/>
            </p:nvSpPr>
            <p:spPr>
              <a:xfrm>
                <a:off x="9060439" y="2892004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C9301E6F-8DF1-3A92-5051-0E4CD236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439" y="2892004"/>
                <a:ext cx="309716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BD464C84-0FF0-1BB0-52D9-FDC8B18815E5}"/>
                  </a:ext>
                </a:extLst>
              </p:cNvPr>
              <p:cNvSpPr txBox="1"/>
              <p:nvPr/>
            </p:nvSpPr>
            <p:spPr>
              <a:xfrm>
                <a:off x="9855622" y="2892003"/>
                <a:ext cx="3097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BD464C84-0FF0-1BB0-52D9-FDC8B188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622" y="2892003"/>
                <a:ext cx="309716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FD800681-21EB-FC85-5423-822F6A7AC29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9215297" y="2485298"/>
            <a:ext cx="408039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AF788B9-ACCD-325F-A330-75BC9002593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623336" y="2485298"/>
            <a:ext cx="387144" cy="406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CCCCB-A149-0F2E-08A6-D6B25E69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Richtingsafgeleide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EF3E0AD-2C00-CEFA-7854-38D74C3A4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6181"/>
                <a:ext cx="10515600" cy="4780782"/>
              </a:xfrm>
            </p:spPr>
            <p:txBody>
              <a:bodyPr>
                <a:normAutofit/>
              </a:bodyPr>
              <a:lstStyle/>
              <a:p>
                <a:r>
                  <a:rPr lang="nl-BE" dirty="0"/>
                  <a:t>1 variabele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Meer dan 1 variabele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nl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nl-BE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In dit geval verkiezen we dat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nl-B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geeft</a:t>
                </a:r>
                <a:r>
                  <a:rPr lang="en-US" dirty="0"/>
                  <a:t> </a:t>
                </a:r>
                <a:r>
                  <a:rPr lang="en-US" dirty="0" err="1"/>
                  <a:t>aan</a:t>
                </a:r>
                <a:r>
                  <a:rPr lang="en-US" dirty="0"/>
                  <a:t> hoe </a:t>
                </a:r>
                <a:r>
                  <a:rPr lang="en-US" dirty="0" err="1"/>
                  <a:t>snel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verandert</a:t>
                </a:r>
                <a:r>
                  <a:rPr lang="en-US" dirty="0"/>
                  <a:t> </a:t>
                </a:r>
                <a:r>
                  <a:rPr lang="en-US" dirty="0" err="1"/>
                  <a:t>als</a:t>
                </a:r>
                <a:r>
                  <a:rPr lang="en-US" dirty="0"/>
                  <a:t> je </a:t>
                </a:r>
                <a:r>
                  <a:rPr lang="en-US" dirty="0" err="1"/>
                  <a:t>vanuit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in de </a:t>
                </a:r>
                <a:r>
                  <a:rPr lang="en-US" dirty="0" err="1"/>
                  <a:t>richting</a:t>
                </a:r>
                <a:r>
                  <a:rPr lang="en-US" dirty="0"/>
                  <a:t> van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stapt</a:t>
                </a:r>
                <a:r>
                  <a:rPr lang="en-US" dirty="0"/>
                  <a:t> met de </a:t>
                </a:r>
                <a:r>
                  <a:rPr lang="en-US" dirty="0" err="1"/>
                  <a:t>eenheidssnelheid</a:t>
                </a:r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EF3E0AD-2C00-CEFA-7854-38D74C3A4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6181"/>
                <a:ext cx="10515600" cy="4780782"/>
              </a:xfrm>
              <a:blipFill>
                <a:blip r:embed="rId2"/>
                <a:stretch>
                  <a:fillRect l="-1043" t="-2168" b="-229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9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52CDA-18F1-0838-9A07-35FD0ACC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AC24D03-B4B5-E411-BF6F-ECB114CD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8859" y="689563"/>
            <a:ext cx="7821215" cy="54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7E659-EF41-4172-8607-8626C31F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Partiële afgeleiden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84B898D1-2915-47C4-52C6-279C6CE08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5510"/>
                <a:ext cx="11201401" cy="5240593"/>
              </a:xfrm>
            </p:spPr>
            <p:txBody>
              <a:bodyPr>
                <a:normAutofit/>
              </a:bodyPr>
              <a:lstStyle/>
              <a:p>
                <a:r>
                  <a:rPr lang="nl-BE" dirty="0"/>
                  <a:t>1 variabele: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Meer dan 1 variabele: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Afleiden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BE" dirty="0"/>
                  <a:t> naar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l-BE" dirty="0"/>
                  <a:t> en </a:t>
                </a:r>
                <a:r>
                  <a:rPr lang="nl-BE" b="1" dirty="0"/>
                  <a:t>terwijl alle andere variabelen constant houden</a:t>
                </a:r>
              </a:p>
              <a:p>
                <a:r>
                  <a:rPr lang="nl-BE" dirty="0"/>
                  <a:t>Hoe verandert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BE" dirty="0"/>
                  <a:t> mocht je enkel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nl-BE" dirty="0"/>
                  <a:t> veranderen?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nl-B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84B898D1-2915-47C4-52C6-279C6CE08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5510"/>
                <a:ext cx="11201401" cy="5240593"/>
              </a:xfrm>
              <a:blipFill>
                <a:blip r:embed="rId2"/>
                <a:stretch>
                  <a:fillRect l="-925" t="-19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6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8CCF5-A983-6A52-8CA8-A508EB58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62A0D4A-60CE-364E-F637-FA5F15EF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7107" y="344501"/>
            <a:ext cx="8569570" cy="61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4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1524F1-0AEF-5CE4-4C35-346C3B7C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Gradiënt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8F7F9507-A201-8523-49BA-04261E568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920"/>
                <a:ext cx="10515600" cy="5608320"/>
              </a:xfrm>
            </p:spPr>
            <p:txBody>
              <a:bodyPr>
                <a:normAutofit/>
              </a:bodyPr>
              <a:lstStyle/>
              <a:p>
                <a:r>
                  <a:rPr lang="nl-BE" dirty="0"/>
                  <a:t>Wat als we alle partiële afgeleiden van een functie 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B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l-BE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nl-B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nl-B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 err="1"/>
                  <a:t>samenzetten</a:t>
                </a:r>
                <a:r>
                  <a:rPr lang="nl-BE" dirty="0"/>
                  <a:t> in een vector?</a:t>
                </a:r>
              </a:p>
              <a:p>
                <a:endParaRPr lang="nl-BE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nl-BE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nl-B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nl-B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nl-BE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f>
                            <m:f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nl-B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nl-B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nl-BE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nl-BE" b="0" dirty="0"/>
              </a:p>
              <a:p>
                <a:pPr marL="0" indent="0">
                  <a:buNone/>
                </a:pPr>
                <a:endParaRPr lang="nl-BE" dirty="0"/>
              </a:p>
              <a:p>
                <a:r>
                  <a:rPr lang="nl-BE" dirty="0"/>
                  <a:t>Geeft de snelste stijging in een punt</a:t>
                </a:r>
                <a:r>
                  <a:rPr lang="nl-BE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nl-BE" dirty="0"/>
                  <a:t> aan! </a:t>
                </a:r>
              </a:p>
              <a:p>
                <a:r>
                  <a:rPr lang="nl-BE" dirty="0"/>
                  <a:t>Vergelijking raakvlak van een functie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BE" dirty="0"/>
                  <a:t> in het punt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nl-B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B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B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B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nl-BE" dirty="0"/>
              </a:p>
              <a:p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8F7F9507-A201-8523-49BA-04261E568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920"/>
                <a:ext cx="10515600" cy="5608320"/>
              </a:xfrm>
              <a:blipFill>
                <a:blip r:embed="rId2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6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418641F-DBB3-4CAD-9130-9739C95867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9989" y="643466"/>
            <a:ext cx="665202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0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FA01D-0B47-E6E5-B323-3767C6AF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BD5A8D8-EE6C-3C73-43C1-79F4AD67C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3195" y="437435"/>
            <a:ext cx="8823049" cy="62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33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Breedbeeld</PresentationFormat>
  <Paragraphs>187</Paragraphs>
  <Slides>26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Wingdings</vt:lpstr>
      <vt:lpstr>Kantoorthema</vt:lpstr>
      <vt:lpstr>Analyse I, Oefenzitting 5</vt:lpstr>
      <vt:lpstr>Mededeling</vt:lpstr>
      <vt:lpstr>Richtingsafgeleide</vt:lpstr>
      <vt:lpstr>PowerPoint-presentatie</vt:lpstr>
      <vt:lpstr>Partiële afgeleiden</vt:lpstr>
      <vt:lpstr>PowerPoint-presentatie</vt:lpstr>
      <vt:lpstr>Gradiënt</vt:lpstr>
      <vt:lpstr>PowerPoint-presentatie</vt:lpstr>
      <vt:lpstr>PowerPoint-presentatie</vt:lpstr>
      <vt:lpstr>Raakvlak aan een bol in punt (x_0,y_0,z_0 )</vt:lpstr>
      <vt:lpstr>Belangrijke opmerking</vt:lpstr>
      <vt:lpstr>Kettingregel: Voorbereidende Oefening 6.17</vt:lpstr>
      <vt:lpstr>VERGEET DE KETTINGREGEL NIET!</vt:lpstr>
      <vt:lpstr>Oefening 6.17</vt:lpstr>
      <vt:lpstr>PowerPoint-presentatie</vt:lpstr>
      <vt:lpstr>Oefening 6.5 vs Oefening 6.17</vt:lpstr>
      <vt:lpstr>Impliciet afleiden</vt:lpstr>
      <vt:lpstr>Hoe de helling bepalen aan een geparameteriseerde curve?</vt:lpstr>
      <vt:lpstr>Oefeningen</vt:lpstr>
      <vt:lpstr>Oefening 6.5</vt:lpstr>
      <vt:lpstr>Oefening 6.15</vt:lpstr>
      <vt:lpstr>Oefening 6.15</vt:lpstr>
      <vt:lpstr>Oefening 6.15</vt:lpstr>
      <vt:lpstr>Oefeningen</vt:lpstr>
      <vt:lpstr>Oefening 6.23</vt:lpstr>
      <vt:lpstr>Oefening 6.33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Visterin</dc:creator>
  <cp:lastModifiedBy>Visterin</cp:lastModifiedBy>
  <cp:revision>212</cp:revision>
  <dcterms:created xsi:type="dcterms:W3CDTF">2025-10-31T12:34:53Z</dcterms:created>
  <dcterms:modified xsi:type="dcterms:W3CDTF">2025-11-20T17:17:06Z</dcterms:modified>
</cp:coreProperties>
</file>